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67" r:id="rId4"/>
    <p:sldId id="284" r:id="rId5"/>
    <p:sldId id="268" r:id="rId6"/>
    <p:sldId id="282" r:id="rId7"/>
    <p:sldId id="286" r:id="rId8"/>
    <p:sldId id="283" r:id="rId9"/>
    <p:sldId id="287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C0FC6C-B75C-47BE-B91A-1632BCAAF6A9}" type="datetimeFigureOut">
              <a:rPr lang="ar-IQ" smtClean="0"/>
              <a:pPr/>
              <a:t>06/07/1440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98DEB3-D570-4544-8BD5-B8C129C9BD3B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691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60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71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23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7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3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40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3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54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مستطيل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39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2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3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817177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50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14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54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80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91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435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87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58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مستطيل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15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210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582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493639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2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3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مستطيل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1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6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44610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مستطيل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12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مستطيل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8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rtl="0"/>
            <a:fld id="{5988523B-E035-4CAE-A96A-58211FC229D1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3/12/2019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rtl="0"/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fld id="{2C7DFF54-6BA4-4515-87CA-28703F844993}" type="slidenum">
              <a:rPr lang="en-CA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0"/>
              <a:t>‹#›</a:t>
            </a:fld>
            <a:endParaRPr lang="en-CA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مستطيل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1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648416" y="453739"/>
            <a:ext cx="8463120" cy="29238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 rtl="0">
              <a:lnSpc>
                <a:spcPts val="7590"/>
              </a:lnSpc>
            </a:pPr>
            <a:r>
              <a:rPr lang="ar-SA" sz="6600" b="1" dirty="0" smtClean="0">
                <a:solidFill>
                  <a:srgbClr val="333399"/>
                </a:solidFill>
                <a:latin typeface="Arial Bold"/>
                <a:cs typeface="Arial Bold"/>
              </a:rPr>
              <a:t>المعاناة</a:t>
            </a:r>
          </a:p>
          <a:p>
            <a:pPr algn="ctr" rtl="0">
              <a:lnSpc>
                <a:spcPts val="7590"/>
              </a:lnSpc>
            </a:pPr>
            <a:r>
              <a:rPr lang="en-US" sz="6600" b="1" dirty="0" smtClean="0">
                <a:solidFill>
                  <a:srgbClr val="333399"/>
                </a:solidFill>
                <a:latin typeface="Arial Bold"/>
                <a:cs typeface="Arial Bold"/>
              </a:rPr>
              <a:t>Illness </a:t>
            </a:r>
            <a:endParaRPr lang="ar-SA" sz="6600" b="1" dirty="0" smtClean="0">
              <a:solidFill>
                <a:srgbClr val="333399"/>
              </a:solidFill>
              <a:latin typeface="Arial Bold"/>
              <a:cs typeface="Arial Bold"/>
            </a:endParaRPr>
          </a:p>
          <a:p>
            <a:pPr algn="l" rtl="0">
              <a:lnSpc>
                <a:spcPts val="7590"/>
              </a:lnSpc>
            </a:pPr>
            <a:r>
              <a:rPr lang="en-CA" sz="6600" b="1" dirty="0" smtClean="0">
                <a:solidFill>
                  <a:srgbClr val="333399"/>
                </a:solidFill>
                <a:latin typeface="Arial Bold"/>
                <a:cs typeface="Arial Bold"/>
              </a:rPr>
              <a:t> </a:t>
            </a:r>
            <a:endParaRPr lang="en-CA" sz="6600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7" name="Picture 5" descr="C:\Users\Se7en\Desktop\صور\comunication-ski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359" y="0"/>
            <a:ext cx="2719281" cy="291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IQ" sz="9600" dirty="0" smtClean="0">
                <a:solidFill>
                  <a:srgbClr val="FF0000"/>
                </a:solidFill>
                <a:cs typeface="+mj-cs"/>
              </a:rPr>
              <a:t>شكرا لاصغائكم </a:t>
            </a:r>
            <a:endParaRPr lang="ar-IQ" sz="9600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المعاناة</a:t>
            </a:r>
            <a:r>
              <a:rPr lang="en-US" sz="3600" b="1" dirty="0" smtClean="0"/>
              <a:t>:</a:t>
            </a:r>
            <a:r>
              <a:rPr lang="ar-IQ" sz="3600" b="1" dirty="0" smtClean="0"/>
              <a:t> </a:t>
            </a:r>
            <a:r>
              <a:rPr lang="ar-IQ" sz="3600" b="1" dirty="0" smtClean="0"/>
              <a:t>التجربة الشخصية التي يشعر فيها الإنسان بالتعاسة، بسبب مشكلات اجتماعية أواقتصادية أو شخصية أو نفسية أو مرض عضوي . وتحدث المعاناة ضمن العديد من مجالات النشاط البشري، وتختلف أشكالها بحسب طبيعتها، وأصلها، وأسبابها، ومعناها، ومغزاها، والسلوكيات الشخصية والإجتماعية والثقافية المرتبطة بها، والعلاجات الخاصة بها، وكيفية  تدبيرها.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16182" y="476673"/>
            <a:ext cx="108758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b="1" i="1" u="sng" dirty="0" smtClean="0">
                <a:solidFill>
                  <a:srgbClr val="7030A0"/>
                </a:solidFill>
                <a:latin typeface="Gill Sans MT"/>
              </a:rPr>
              <a:t>المعاناة</a:t>
            </a:r>
            <a:r>
              <a:rPr lang="ar-IQ" sz="3600" dirty="0" smtClean="0">
                <a:solidFill>
                  <a:prstClr val="black"/>
                </a:solidFill>
                <a:latin typeface="Gill Sans MT"/>
              </a:rPr>
              <a:t> </a:t>
            </a:r>
            <a:endParaRPr lang="ar-IQ" sz="3600" dirty="0">
              <a:solidFill>
                <a:prstClr val="black"/>
              </a:solidFill>
              <a:latin typeface="Gill Sans MT"/>
            </a:endParaRPr>
          </a:p>
          <a:p>
            <a:r>
              <a:rPr lang="ar-IQ" sz="3600" dirty="0">
                <a:solidFill>
                  <a:prstClr val="black"/>
                </a:solidFill>
                <a:latin typeface="Gill Sans MT"/>
              </a:rPr>
              <a:t> </a:t>
            </a:r>
          </a:p>
          <a:p>
            <a:r>
              <a:rPr lang="ar-IQ" sz="3600" dirty="0">
                <a:solidFill>
                  <a:prstClr val="black"/>
                </a:solidFill>
                <a:latin typeface="Gill Sans MT"/>
              </a:rPr>
              <a:t> يجب علينا التفريق أولاً بين المرض والمعاناة وفهم أفضل لمعنى للمعاناة </a:t>
            </a:r>
            <a:r>
              <a:rPr lang="ar-IQ" sz="3600" dirty="0" smtClean="0">
                <a:solidFill>
                  <a:prstClr val="black"/>
                </a:solidFill>
                <a:latin typeface="Gill Sans MT"/>
              </a:rPr>
              <a:t>.</a:t>
            </a:r>
          </a:p>
          <a:p>
            <a:endParaRPr lang="ar-IQ" sz="3600" dirty="0">
              <a:solidFill>
                <a:prstClr val="black"/>
              </a:solidFill>
              <a:latin typeface="Gill Sans MT"/>
            </a:endParaRPr>
          </a:p>
          <a:p>
            <a:r>
              <a:rPr lang="ar-IQ" sz="3600" dirty="0">
                <a:solidFill>
                  <a:prstClr val="black"/>
                </a:solidFill>
                <a:latin typeface="Gill Sans MT"/>
              </a:rPr>
              <a:t> * </a:t>
            </a:r>
            <a:r>
              <a:rPr lang="ar-IQ" sz="3600" b="1" u="sng" dirty="0">
                <a:solidFill>
                  <a:srgbClr val="FF0000"/>
                </a:solidFill>
                <a:latin typeface="Gill Sans MT"/>
              </a:rPr>
              <a:t>المعاناة </a:t>
            </a:r>
            <a:r>
              <a:rPr lang="ar-IQ" sz="3600" b="1" dirty="0">
                <a:solidFill>
                  <a:srgbClr val="FF0000"/>
                </a:solidFill>
                <a:latin typeface="Gill Sans MT"/>
              </a:rPr>
              <a:t>:</a:t>
            </a:r>
            <a:r>
              <a:rPr lang="ar-IQ" sz="3600" dirty="0">
                <a:solidFill>
                  <a:prstClr val="black"/>
                </a:solidFill>
                <a:latin typeface="Gill Sans MT"/>
              </a:rPr>
              <a:t> تجربة الإنسان الفطرية واستجابته للأعراض والاضطراب البدني،  </a:t>
            </a:r>
            <a:r>
              <a:rPr lang="ar-IQ" sz="3600" dirty="0" smtClean="0">
                <a:solidFill>
                  <a:prstClr val="black"/>
                </a:solidFill>
                <a:latin typeface="Gill Sans MT"/>
              </a:rPr>
              <a:t>بوجود المرض او عدمه  </a:t>
            </a:r>
            <a:r>
              <a:rPr lang="ar-IQ" sz="3600" dirty="0">
                <a:solidFill>
                  <a:prstClr val="black"/>
                </a:solidFill>
                <a:latin typeface="Gill Sans MT"/>
              </a:rPr>
              <a:t>بينما </a:t>
            </a:r>
            <a:endParaRPr lang="ar-IQ" sz="3600" dirty="0" smtClean="0">
              <a:solidFill>
                <a:prstClr val="black"/>
              </a:solidFill>
              <a:latin typeface="Gill Sans MT"/>
            </a:endParaRPr>
          </a:p>
          <a:p>
            <a:endParaRPr lang="ar-IQ" sz="3600" dirty="0">
              <a:solidFill>
                <a:prstClr val="black"/>
              </a:solidFill>
              <a:latin typeface="Gill Sans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600" b="1" u="sng" dirty="0" smtClean="0">
                <a:solidFill>
                  <a:srgbClr val="FF0000"/>
                </a:solidFill>
                <a:latin typeface="Gill Sans MT"/>
              </a:rPr>
              <a:t>المرض </a:t>
            </a:r>
            <a:r>
              <a:rPr lang="ar-IQ" sz="3600" b="1" u="sng" dirty="0">
                <a:solidFill>
                  <a:srgbClr val="FF0000"/>
                </a:solidFill>
                <a:latin typeface="Gill Sans MT"/>
              </a:rPr>
              <a:t>: </a:t>
            </a:r>
            <a:r>
              <a:rPr lang="ar-IQ" sz="3600" dirty="0">
                <a:solidFill>
                  <a:prstClr val="black"/>
                </a:solidFill>
                <a:latin typeface="Gill Sans MT"/>
              </a:rPr>
              <a:t>هو منظور سريري للمشكلة</a:t>
            </a:r>
            <a:r>
              <a:rPr lang="ar-IQ" sz="3600" dirty="0" smtClean="0">
                <a:solidFill>
                  <a:prstClr val="black"/>
                </a:solidFill>
                <a:latin typeface="Gill Sans MT"/>
              </a:rPr>
              <a:t>.</a:t>
            </a:r>
          </a:p>
          <a:p>
            <a:r>
              <a:rPr lang="ar-IQ" sz="3600" dirty="0" smtClean="0">
                <a:solidFill>
                  <a:prstClr val="black"/>
                </a:solidFill>
              </a:rPr>
              <a:t>ينبغي </a:t>
            </a:r>
            <a:r>
              <a:rPr lang="ar-IQ" sz="3600" dirty="0">
                <a:solidFill>
                  <a:prstClr val="black"/>
                </a:solidFill>
              </a:rPr>
              <a:t>على الطبيب في أثناء المقابلة الطبية ً معا ٍ أن يستكشف مرض المريض ومعاناته في </a:t>
            </a:r>
            <a:r>
              <a:rPr lang="ar-IQ" sz="3600" dirty="0" smtClean="0">
                <a:solidFill>
                  <a:prstClr val="black"/>
                </a:solidFill>
              </a:rPr>
              <a:t>آن واحد </a:t>
            </a:r>
            <a:endParaRPr lang="ar-IQ" sz="3600" dirty="0">
              <a:solidFill>
                <a:prstClr val="black"/>
              </a:solidFill>
              <a:latin typeface="Gill Sans MT"/>
            </a:endParaRPr>
          </a:p>
          <a:p>
            <a:endParaRPr lang="ar-IQ" sz="36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567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637"/>
            <a:ext cx="9997440" cy="1205819"/>
          </a:xfrm>
        </p:spPr>
        <p:txBody>
          <a:bodyPr/>
          <a:lstStyle/>
          <a:p>
            <a:pPr algn="r"/>
            <a:r>
              <a:rPr lang="ar-IQ" b="1" u="sng" dirty="0" smtClean="0">
                <a:solidFill>
                  <a:srgbClr val="0070C0"/>
                </a:solidFill>
              </a:rPr>
              <a:t>عناصر المعاناة </a:t>
            </a:r>
            <a:endParaRPr lang="ar-IQ" b="1" u="sng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06286" y="1447800"/>
            <a:ext cx="10885714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IQ" sz="3600" b="1" dirty="0"/>
              <a:t> "وتتكون من أربعة عناصر: - </a:t>
            </a:r>
            <a:endParaRPr lang="ar-IQ" sz="3600" b="1" dirty="0" smtClean="0"/>
          </a:p>
          <a:p>
            <a:pPr marL="596646" indent="-514350">
              <a:buFont typeface="+mj-lt"/>
              <a:buAutoNum type="arabicPeriod"/>
            </a:pPr>
            <a:r>
              <a:rPr lang="ar-IQ" sz="3600" b="1" dirty="0" smtClean="0"/>
              <a:t> الضعف البدني</a:t>
            </a:r>
          </a:p>
          <a:p>
            <a:pPr marL="596646" indent="-514350">
              <a:buFont typeface="+mj-lt"/>
              <a:buAutoNum type="arabicPeriod"/>
            </a:pPr>
            <a:r>
              <a:rPr lang="ar-IQ" sz="3600" b="1" dirty="0" smtClean="0"/>
              <a:t>الافتقار  الى المعرفة اللازمة لاتخاذ خطوات عقلانية </a:t>
            </a:r>
            <a:r>
              <a:rPr lang="ar-IQ" sz="3600" b="1" dirty="0"/>
              <a:t>نحو </a:t>
            </a:r>
            <a:r>
              <a:rPr lang="ar-IQ" sz="3600" b="1" dirty="0" smtClean="0"/>
              <a:t>التعافي </a:t>
            </a:r>
          </a:p>
          <a:p>
            <a:pPr marL="596646" indent="-514350">
              <a:buFont typeface="+mj-lt"/>
              <a:buAutoNum type="arabicPeriod"/>
            </a:pPr>
            <a:r>
              <a:rPr lang="ar-IQ" sz="3600" b="1" dirty="0" smtClean="0"/>
              <a:t>فقدان الاستقلالية الذاتية و  </a:t>
            </a:r>
            <a:r>
              <a:rPr lang="ar-IQ" sz="3600" b="1" dirty="0"/>
              <a:t>الاعتماد على </a:t>
            </a:r>
            <a:r>
              <a:rPr lang="ar-IQ" sz="3600" b="1" dirty="0" smtClean="0"/>
              <a:t>الآخرين</a:t>
            </a:r>
          </a:p>
          <a:p>
            <a:pPr marL="596646" indent="-514350">
              <a:buFont typeface="+mj-lt"/>
              <a:buAutoNum type="arabicPeriod"/>
            </a:pPr>
            <a:r>
              <a:rPr lang="ar-IQ" sz="3600" b="1" dirty="0" smtClean="0"/>
              <a:t>اضطراب </a:t>
            </a:r>
            <a:r>
              <a:rPr lang="ar-IQ" sz="3600" b="1" dirty="0"/>
              <a:t>الصورة </a:t>
            </a:r>
            <a:r>
              <a:rPr lang="ar-IQ" sz="3600" b="1" dirty="0" smtClean="0"/>
              <a:t>الذاتية</a:t>
            </a:r>
            <a:r>
              <a:rPr lang="en-US" sz="3600" b="1" dirty="0" smtClean="0"/>
              <a:t>”self-image”     </a:t>
            </a:r>
          </a:p>
          <a:p>
            <a:pPr marL="82296" indent="0">
              <a:buNone/>
            </a:pP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4502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يجب أن تحضى المعاناة بجوهر أية علاقة بين الطبيب والمريض، لذلك يجب أن تكون حجر الزاوية للمقابلة الطبية بدلا من أن تكون شقها الثانوي. </a:t>
            </a:r>
          </a:p>
          <a:p>
            <a:pPr>
              <a:buNone/>
            </a:pPr>
            <a:r>
              <a:rPr lang="ar-IQ" b="1" dirty="0" smtClean="0"/>
              <a:t>وفهم المعاناة هو: السبيل الوحيد للطبيب الذي بواسطته يتمكن من الدخول دخولا </a:t>
            </a:r>
            <a:r>
              <a:rPr lang="ar-IQ" b="1" dirty="0" smtClean="0"/>
              <a:t>شرعياً </a:t>
            </a:r>
            <a:r>
              <a:rPr lang="ar-IQ" b="1" dirty="0" smtClean="0"/>
              <a:t>في علاقة الشفاء، وإذا ما اقتصرت الممارسة المهنية على علاج الأمراض "المتغيرات الإحيائية، البيولوجية" فقط، ولم تعالج العيوب الأربعة فإنها ممارسة ناقصة.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ويمكن التعرف على منظور المريض من:</a:t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مناقشة المحاور الآتية:</a:t>
            </a:r>
          </a:p>
          <a:p>
            <a:pPr algn="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Ideas and believes    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أ - الأفكار والمعتقدات</a:t>
            </a:r>
          </a:p>
          <a:p>
            <a:pPr algn="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Concern  and worries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ب- الهواجس والمخاوف</a:t>
            </a:r>
          </a:p>
          <a:p>
            <a:pPr algn="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 on life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ج- تأثير المعاناة في الحياة اليومية</a:t>
            </a:r>
          </a:p>
          <a:p>
            <a:pPr algn="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Expectations 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د- الآمال</a:t>
            </a:r>
          </a:p>
          <a:p>
            <a:pPr algn="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Feelings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ه -المشاعر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نموذج المرض المعاناة </a:t>
            </a:r>
            <a:r>
              <a:rPr lang="en-US" dirty="0" smtClean="0"/>
              <a:t>Disease-illness model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sz="3600" b="1" dirty="0" smtClean="0"/>
              <a:t>تكمن  جمالية هذا النموذج في استطاعة الطبيب أن يستكشف معلومات المرض والمعاناة معاً،</a:t>
            </a:r>
          </a:p>
          <a:p>
            <a:r>
              <a:rPr lang="ar-IQ" sz="3600" b="1" dirty="0" smtClean="0"/>
              <a:t>لتلبي حاجة الطبيب في التوصل إلى الدور الرائد الذي يضطلع به في الممارسة الطبية.</a:t>
            </a:r>
          </a:p>
          <a:p>
            <a:r>
              <a:rPr lang="ar-IQ" sz="3600" b="1" dirty="0" smtClean="0"/>
              <a:t>ويعرض الشكل "نموذج المرض المعاناة " في أدناه الطريقة العملية للاستعمال في الممارسة السريرية اليومية.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2862" y="-143858"/>
            <a:ext cx="8179358" cy="725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ولكن أحد الامور المدهشة في الطب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ان المرض الواحد قد يُظهر معاناة مختلفة بين مريض وآخر. ويؤكد الأطباء إمكانية ملاحظة الاختلاف الشاسع بين استجابات المرضى لأعراضهم أو تجاه التشخيص المشترك، </a:t>
            </a:r>
          </a:p>
          <a:p>
            <a:r>
              <a:rPr lang="ar-IQ" b="1" dirty="0" smtClean="0"/>
              <a:t>حيث تؤثر أفكارهم، مشاعرهم، آراءهم، هواجسهم، آمالهم، وتجاربهم السابقة ليس فقط على قابلياتهم لتحمل المعاناة وإنما في التأثير البدني للمرض نفسه.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373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Bold</vt:lpstr>
      <vt:lpstr>Calibri</vt:lpstr>
      <vt:lpstr>Gill Sans MT</vt:lpstr>
      <vt:lpstr>Majalla UI</vt:lpstr>
      <vt:lpstr>Times New Roman</vt:lpstr>
      <vt:lpstr>Verdana</vt:lpstr>
      <vt:lpstr>Wingdings 2</vt:lpstr>
      <vt:lpstr>انقلاب</vt:lpstr>
      <vt:lpstr>1_انقلاب</vt:lpstr>
      <vt:lpstr>2_انقلاب</vt:lpstr>
      <vt:lpstr>PowerPoint Presentation</vt:lpstr>
      <vt:lpstr>PowerPoint Presentation</vt:lpstr>
      <vt:lpstr>PowerPoint Presentation</vt:lpstr>
      <vt:lpstr>عناصر المعاناة </vt:lpstr>
      <vt:lpstr>PowerPoint Presentation</vt:lpstr>
      <vt:lpstr>ويمكن التعرف على منظور المريض من: </vt:lpstr>
      <vt:lpstr>نموذج المرض المعاناة Disease-illness model </vt:lpstr>
      <vt:lpstr>PowerPoint Presentation</vt:lpstr>
      <vt:lpstr>ولكن أحد الامور المدهشة في الطب 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Future</dc:creator>
  <cp:lastModifiedBy>Abdul Haleem Al-Muhyi</cp:lastModifiedBy>
  <cp:revision>109</cp:revision>
  <dcterms:created xsi:type="dcterms:W3CDTF">2017-11-02T17:36:54Z</dcterms:created>
  <dcterms:modified xsi:type="dcterms:W3CDTF">2019-03-12T21:00:02Z</dcterms:modified>
</cp:coreProperties>
</file>